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258" r:id="rId2"/>
    <p:sldId id="275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72" r:id="rId12"/>
    <p:sldId id="273" r:id="rId13"/>
    <p:sldId id="268" r:id="rId14"/>
    <p:sldId id="274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77" autoAdjust="0"/>
    <p:restoredTop sz="94660"/>
  </p:normalViewPr>
  <p:slideViewPr>
    <p:cSldViewPr>
      <p:cViewPr>
        <p:scale>
          <a:sx n="100" d="100"/>
          <a:sy n="100" d="100"/>
        </p:scale>
        <p:origin x="-540" y="6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485573-007E-44F6-A913-9712D6FC6C3D}" type="datetimeFigureOut">
              <a:rPr lang="ru-RU" smtClean="0"/>
              <a:pPr/>
              <a:t>26.03.2020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F49958-A850-4BE4-91B5-8B8DFE018D8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06097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F49958-A850-4BE4-91B5-8B8DFE018D83}" type="slidenum">
              <a:rPr lang="ru-RU" smtClean="0"/>
              <a:pPr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4096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/>
          <a:lstStyle/>
          <a:p>
            <a:fld id="{16377507-CC4C-48C1-ABC4-57CF7C79930D}" type="datetimeFigureOut">
              <a:rPr lang="ru-RU">
                <a:solidFill>
                  <a:prstClr val="black"/>
                </a:solidFill>
              </a:rPr>
              <a:pPr/>
              <a:t>26.03.2020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/>
          <a:lstStyle/>
          <a:p>
            <a:fld id="{DF59A15D-2343-41AA-98D8-AD4ECB2FB6C1}" type="slidenum">
              <a:rPr lang="ru-RU">
                <a:solidFill>
                  <a:prstClr val="black"/>
                </a:solidFill>
              </a:rPr>
              <a:pPr/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/>
          <a:lstStyle/>
          <a:p>
            <a:fld id="{16377507-CC4C-48C1-ABC4-57CF7C79930D}" type="datetimeFigureOut">
              <a:rPr lang="ru-RU">
                <a:solidFill>
                  <a:prstClr val="black"/>
                </a:solidFill>
              </a:rPr>
              <a:pPr/>
              <a:t>26.03.2020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/>
          <a:lstStyle/>
          <a:p>
            <a:fld id="{DF59A15D-2343-41AA-98D8-AD4ECB2FB6C1}" type="slidenum">
              <a:rPr lang="ru-RU">
                <a:solidFill>
                  <a:prstClr val="black"/>
                </a:solidFill>
              </a:rPr>
              <a:pPr/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/>
          <a:lstStyle/>
          <a:p>
            <a:fld id="{16377507-CC4C-48C1-ABC4-57CF7C79930D}" type="datetimeFigureOut">
              <a:rPr lang="ru-RU">
                <a:solidFill>
                  <a:prstClr val="black"/>
                </a:solidFill>
              </a:rPr>
              <a:pPr/>
              <a:t>26.03.2020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/>
          <a:lstStyle/>
          <a:p>
            <a:fld id="{DF59A15D-2343-41AA-98D8-AD4ECB2FB6C1}" type="slidenum">
              <a:rPr lang="ru-RU">
                <a:solidFill>
                  <a:prstClr val="black"/>
                </a:solidFill>
              </a:rPr>
              <a:pPr/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/>
          <a:lstStyle/>
          <a:p>
            <a:fld id="{16377507-CC4C-48C1-ABC4-57CF7C79930D}" type="datetimeFigureOut">
              <a:rPr lang="ru-RU">
                <a:solidFill>
                  <a:prstClr val="black"/>
                </a:solidFill>
              </a:rPr>
              <a:pPr/>
              <a:t>26.03.2020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/>
          <a:lstStyle/>
          <a:p>
            <a:fld id="{DF59A15D-2343-41AA-98D8-AD4ECB2FB6C1}" type="slidenum">
              <a:rPr lang="ru-RU">
                <a:solidFill>
                  <a:prstClr val="black"/>
                </a:solidFill>
              </a:rPr>
              <a:pPr/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/>
          <a:lstStyle/>
          <a:p>
            <a:fld id="{16377507-CC4C-48C1-ABC4-57CF7C79930D}" type="datetimeFigureOut">
              <a:rPr lang="ru-RU">
                <a:solidFill>
                  <a:prstClr val="black"/>
                </a:solidFill>
              </a:rPr>
              <a:pPr/>
              <a:t>26.03.2020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/>
          <a:lstStyle/>
          <a:p>
            <a:fld id="{DF59A15D-2343-41AA-98D8-AD4ECB2FB6C1}" type="slidenum">
              <a:rPr lang="ru-RU">
                <a:solidFill>
                  <a:prstClr val="black"/>
                </a:solidFill>
              </a:rPr>
              <a:pPr/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/>
          <a:lstStyle/>
          <a:p>
            <a:fld id="{16377507-CC4C-48C1-ABC4-57CF7C79930D}" type="datetimeFigureOut">
              <a:rPr lang="ru-RU">
                <a:solidFill>
                  <a:prstClr val="black"/>
                </a:solidFill>
              </a:rPr>
              <a:pPr/>
              <a:t>26.03.2020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/>
          <a:lstStyle/>
          <a:p>
            <a:fld id="{DF59A15D-2343-41AA-98D8-AD4ECB2FB6C1}" type="slidenum">
              <a:rPr lang="ru-RU">
                <a:solidFill>
                  <a:prstClr val="black"/>
                </a:solidFill>
              </a:rPr>
              <a:pPr/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/>
          <a:lstStyle/>
          <a:p>
            <a:fld id="{16377507-CC4C-48C1-ABC4-57CF7C79930D}" type="datetimeFigureOut">
              <a:rPr lang="ru-RU">
                <a:solidFill>
                  <a:prstClr val="black"/>
                </a:solidFill>
              </a:rPr>
              <a:pPr/>
              <a:t>26.03.2020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/>
          <a:lstStyle/>
          <a:p>
            <a:fld id="{DF59A15D-2343-41AA-98D8-AD4ECB2FB6C1}" type="slidenum">
              <a:rPr lang="ru-RU">
                <a:solidFill>
                  <a:prstClr val="black"/>
                </a:solidFill>
              </a:rPr>
              <a:pPr/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/>
          <a:lstStyle/>
          <a:p>
            <a:fld id="{16377507-CC4C-48C1-ABC4-57CF7C79930D}" type="datetimeFigureOut">
              <a:rPr lang="ru-RU">
                <a:solidFill>
                  <a:prstClr val="black"/>
                </a:solidFill>
              </a:rPr>
              <a:pPr/>
              <a:t>26.03.2020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/>
          <a:lstStyle/>
          <a:p>
            <a:fld id="{DF59A15D-2343-41AA-98D8-AD4ECB2FB6C1}" type="slidenum">
              <a:rPr lang="ru-RU">
                <a:solidFill>
                  <a:prstClr val="black"/>
                </a:solidFill>
              </a:rPr>
              <a:pPr/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/>
          <a:lstStyle/>
          <a:p>
            <a:fld id="{16377507-CC4C-48C1-ABC4-57CF7C79930D}" type="datetimeFigureOut">
              <a:rPr lang="ru-RU">
                <a:solidFill>
                  <a:prstClr val="black"/>
                </a:solidFill>
              </a:rPr>
              <a:pPr/>
              <a:t>26.03.2020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/>
          <a:lstStyle/>
          <a:p>
            <a:fld id="{DF59A15D-2343-41AA-98D8-AD4ECB2FB6C1}" type="slidenum">
              <a:rPr lang="ru-RU">
                <a:solidFill>
                  <a:prstClr val="black"/>
                </a:solidFill>
              </a:rPr>
              <a:pPr/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/>
          <a:lstStyle/>
          <a:p>
            <a:fld id="{16377507-CC4C-48C1-ABC4-57CF7C79930D}" type="datetimeFigureOut">
              <a:rPr lang="ru-RU">
                <a:solidFill>
                  <a:prstClr val="black"/>
                </a:solidFill>
              </a:rPr>
              <a:pPr/>
              <a:t>26.03.2020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/>
          <a:lstStyle/>
          <a:p>
            <a:fld id="{DF59A15D-2343-41AA-98D8-AD4ECB2FB6C1}" type="slidenum">
              <a:rPr lang="ru-RU">
                <a:solidFill>
                  <a:prstClr val="black"/>
                </a:solidFill>
              </a:rPr>
              <a:pPr/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/>
          <a:lstStyle/>
          <a:p>
            <a:fld id="{16377507-CC4C-48C1-ABC4-57CF7C79930D}" type="datetimeFigureOut">
              <a:rPr lang="ru-RU">
                <a:solidFill>
                  <a:prstClr val="black"/>
                </a:solidFill>
              </a:rPr>
              <a:pPr/>
              <a:t>26.03.2020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/>
          <a:lstStyle/>
          <a:p>
            <a:fld id="{DF59A15D-2343-41AA-98D8-AD4ECB2FB6C1}" type="slidenum">
              <a:rPr lang="ru-RU">
                <a:solidFill>
                  <a:prstClr val="black"/>
                </a:solidFill>
              </a:rPr>
              <a:pPr/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>
            <a:alpha val="4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Блок-схема: документ 10"/>
          <p:cNvSpPr/>
          <p:nvPr userDrawn="1"/>
        </p:nvSpPr>
        <p:spPr>
          <a:xfrm rot="16200000">
            <a:off x="-2536041" y="2536041"/>
            <a:ext cx="6858000" cy="1785918"/>
          </a:xfrm>
          <a:prstGeom prst="flowChartDocument">
            <a:avLst/>
          </a:prstGeom>
          <a:solidFill>
            <a:srgbClr val="FFC000">
              <a:alpha val="50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12" name="Прямоугольник 11"/>
          <p:cNvSpPr/>
          <p:nvPr userDrawn="1"/>
        </p:nvSpPr>
        <p:spPr>
          <a:xfrm>
            <a:off x="142844" y="142852"/>
            <a:ext cx="8858312" cy="6572296"/>
          </a:xfrm>
          <a:prstGeom prst="rect">
            <a:avLst/>
          </a:prstGeom>
          <a:noFill/>
          <a:ln>
            <a:solidFill>
              <a:schemeClr val="accent6">
                <a:lumMod val="75000"/>
              </a:schemeClr>
            </a:solidFill>
          </a:ln>
          <a:effectLst>
            <a:glow rad="101600">
              <a:schemeClr val="accent6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pic>
        <p:nvPicPr>
          <p:cNvPr id="13" name="Рисунок 12" descr="0_8d29c_d10b6293_L.png"/>
          <p:cNvPicPr>
            <a:picLocks noChangeAspect="1"/>
          </p:cNvPicPr>
          <p:nvPr userDrawn="1"/>
        </p:nvPicPr>
        <p:blipFill>
          <a:blip r:embed="rId13" cstate="email"/>
          <a:stretch>
            <a:fillRect/>
          </a:stretch>
        </p:blipFill>
        <p:spPr>
          <a:xfrm>
            <a:off x="428598" y="2428869"/>
            <a:ext cx="1027339" cy="2732284"/>
          </a:xfrm>
          <a:prstGeom prst="rect">
            <a:avLst/>
          </a:prstGeom>
        </p:spPr>
      </p:pic>
      <p:pic>
        <p:nvPicPr>
          <p:cNvPr id="15" name="Рисунок 14" descr="0_8d29c_d10b6293_L.png"/>
          <p:cNvPicPr>
            <a:picLocks noChangeAspect="1"/>
          </p:cNvPicPr>
          <p:nvPr userDrawn="1"/>
        </p:nvPicPr>
        <p:blipFill>
          <a:blip r:embed="rId14" cstate="email"/>
          <a:stretch>
            <a:fillRect/>
          </a:stretch>
        </p:blipFill>
        <p:spPr>
          <a:xfrm>
            <a:off x="357158" y="285729"/>
            <a:ext cx="785818" cy="2089943"/>
          </a:xfrm>
          <a:prstGeom prst="rect">
            <a:avLst/>
          </a:prstGeom>
        </p:spPr>
      </p:pic>
      <p:pic>
        <p:nvPicPr>
          <p:cNvPr id="16" name="Рисунок 15" descr="0_6a837_8225efc1_L.png"/>
          <p:cNvPicPr>
            <a:picLocks noChangeAspect="1"/>
          </p:cNvPicPr>
          <p:nvPr userDrawn="1"/>
        </p:nvPicPr>
        <p:blipFill>
          <a:blip r:embed="rId15" cstate="email"/>
          <a:stretch>
            <a:fillRect/>
          </a:stretch>
        </p:blipFill>
        <p:spPr>
          <a:xfrm>
            <a:off x="142844" y="142852"/>
            <a:ext cx="8858312" cy="6572296"/>
          </a:xfrm>
          <a:prstGeom prst="rect">
            <a:avLst/>
          </a:prstGeom>
        </p:spPr>
      </p:pic>
      <p:sp>
        <p:nvSpPr>
          <p:cNvPr id="17" name="Прямоугольник 16"/>
          <p:cNvSpPr/>
          <p:nvPr userDrawn="1"/>
        </p:nvSpPr>
        <p:spPr>
          <a:xfrm>
            <a:off x="0" y="6642556"/>
            <a:ext cx="1199367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" dirty="0">
                <a:solidFill>
                  <a:prstClr val="black">
                    <a:lumMod val="85000"/>
                    <a:lumOff val="15000"/>
                  </a:prstClr>
                </a:solidFill>
                <a:latin typeface="Times New Roman" pitchFamily="18" charset="0"/>
                <a:cs typeface="Times New Roman" pitchFamily="18" charset="0"/>
              </a:rPr>
              <a:t>http://linda6035.ucoz.ru/</a:t>
            </a:r>
            <a:endParaRPr lang="ru-RU" sz="800" dirty="0">
              <a:solidFill>
                <a:prstClr val="black">
                  <a:lumMod val="85000"/>
                  <a:lumOff val="15000"/>
                </a:prst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" name="Рисунок 9" descr="2014-06-15 09-59-00 Яндекс.Фотки - Google Chrome.png"/>
          <p:cNvPicPr>
            <a:picLocks noChangeAspect="1"/>
          </p:cNvPicPr>
          <p:nvPr userDrawn="1"/>
        </p:nvPicPr>
        <p:blipFill>
          <a:blip r:embed="rId16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 flipH="1">
            <a:off x="0" y="3619501"/>
            <a:ext cx="3718449" cy="3238499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03648" y="404664"/>
            <a:ext cx="7272808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Тема: </a:t>
            </a:r>
          </a:p>
          <a:p>
            <a:pPr algn="just"/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Воспитание нравственно - патриотических чувств у детей старшего дошкольного возраста посредством сюжетно – ролевой игры</a:t>
            </a:r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  <a:p>
            <a:pPr algn="just"/>
            <a:endParaRPr lang="ru-RU" sz="24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24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24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24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24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24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24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24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с двумя вырезанными противолежащими углами 3"/>
          <p:cNvSpPr/>
          <p:nvPr/>
        </p:nvSpPr>
        <p:spPr>
          <a:xfrm>
            <a:off x="1763688" y="2924944"/>
            <a:ext cx="6912768" cy="3473227"/>
          </a:xfrm>
          <a:prstGeom prst="snip2DiagRect">
            <a:avLst/>
          </a:prstGeom>
          <a:noFill/>
          <a:ln w="381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Воспитатель  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квалификационной категории</a:t>
            </a:r>
          </a:p>
          <a:p>
            <a:pPr algn="r"/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Казнина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О.Н.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778099"/>
          </a:xfrm>
        </p:spPr>
        <p:txBody>
          <a:bodyPr/>
          <a:lstStyle/>
          <a:p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Диапазон 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вклада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педагога в развитие образования и степень его новизны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5797785"/>
              </p:ext>
            </p:extLst>
          </p:nvPr>
        </p:nvGraphicFramePr>
        <p:xfrm>
          <a:off x="179512" y="1124744"/>
          <a:ext cx="8784975" cy="5472608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512166"/>
                <a:gridCol w="1416159"/>
                <a:gridCol w="1320147"/>
                <a:gridCol w="1728192"/>
                <a:gridCol w="1344148"/>
                <a:gridCol w="1464163"/>
              </a:tblGrid>
              <a:tr h="1205860">
                <a:tc>
                  <a:txBody>
                    <a:bodyPr/>
                    <a:lstStyle/>
                    <a:p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Сюжетно – ролевая игра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Чтение художественной литературы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Дидактические игры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Пополнение РППС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Разное (прогулки,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экскурсии, тематические акции)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Привлечение родителей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266748">
                <a:tc>
                  <a:txBody>
                    <a:bodyPr/>
                    <a:lstStyle/>
                    <a:p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Блок игр на тему; «Семья»</a:t>
                      </a:r>
                    </a:p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«Дочки – матери»,«День</a:t>
                      </a:r>
                      <a:r>
                        <a:rPr lang="ru-RU" sz="1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рождения мамы»,«Помогаем папе»,</a:t>
                      </a:r>
                    </a:p>
                    <a:p>
                      <a:r>
                        <a:rPr lang="ru-RU" sz="1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«Собираемся в детский сад»,</a:t>
                      </a:r>
                    </a:p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«Поможем маме </a:t>
                      </a:r>
                      <a:r>
                        <a:rPr lang="ru-RU" sz="1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постиратьбелье</a:t>
                      </a: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».</a:t>
                      </a:r>
                    </a:p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«Поможем маме сварить обед»</a:t>
                      </a:r>
                    </a:p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«Мы едем в зоопарк», «Семейный отдых в парке», «Поход в музей»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Я. Акима "Моя родня"</a:t>
                      </a:r>
                    </a:p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В. Драгунского "Сестра моя Ксения".</a:t>
                      </a:r>
                    </a:p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«Веселые чижи» Д. Хармс</a:t>
                      </a:r>
                    </a:p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Н.Забила</a:t>
                      </a: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«</a:t>
                      </a:r>
                      <a:r>
                        <a:rPr lang="ru-RU" sz="1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Ясочкин</a:t>
                      </a: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садикБ.Заходер</a:t>
                      </a: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«Строители», «Шофёр», </a:t>
                      </a:r>
                      <a:r>
                        <a:rPr lang="ru-RU" sz="1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Е.Яниковская</a:t>
                      </a: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«Я хожу в </a:t>
                      </a:r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детский сад», </a:t>
                      </a:r>
                      <a:r>
                        <a:rPr lang="ru-RU" sz="15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А.Кардашова</a:t>
                      </a:r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«Большая стирка»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«Что мы делаем?»,</a:t>
                      </a:r>
                    </a:p>
                    <a:p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«Как я</a:t>
                      </a:r>
                      <a:r>
                        <a:rPr lang="ru-RU" sz="15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помогаю родным»</a:t>
                      </a:r>
                    </a:p>
                    <a:p>
                      <a:r>
                        <a:rPr lang="ru-RU" sz="15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«Запоминаем имена близких родственников»</a:t>
                      </a:r>
                    </a:p>
                    <a:p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«Купание сыночка»</a:t>
                      </a:r>
                    </a:p>
                    <a:p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«Чей, чья, чье, чьи?»,</a:t>
                      </a:r>
                    </a:p>
                    <a:p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«Покажи, где...», «Скажи наоборот»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Изготовление </a:t>
                      </a: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ширмы, атрибуты (телевизор</a:t>
                      </a:r>
                      <a:r>
                        <a:rPr lang="ru-RU" sz="1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микроволновая печь, сладости для праздничного стола и т.д.) плита, кухонный уголок, стол, посуда.</a:t>
                      </a:r>
                    </a:p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Мебель, атрибуты для оборудования домика, «детского сада», кукла – младенец, игрушечная коляска, сумки, различные предметы – заместители.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Составление альбома</a:t>
                      </a:r>
                      <a:r>
                        <a:rPr lang="ru-RU" sz="15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«Профессия моих родителей»,</a:t>
                      </a:r>
                    </a:p>
                    <a:p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«Я помогаю маме и папе»</a:t>
                      </a:r>
                    </a:p>
                    <a:p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«Моя семья на отдыхе»</a:t>
                      </a:r>
                    </a:p>
                    <a:p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«Я люблю свою семью»</a:t>
                      </a:r>
                    </a:p>
                    <a:p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«Мама, папа, я – спортивная семья»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Изготовление плаката «Наши</a:t>
                      </a:r>
                      <a:r>
                        <a:rPr lang="ru-RU" sz="15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путешествия», Пошив скатертей,</a:t>
                      </a:r>
                    </a:p>
                    <a:p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Конкурс на самую красивую подушку,  Изготовление</a:t>
                      </a:r>
                      <a:r>
                        <a:rPr lang="ru-RU" sz="15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родословной и герба своей семьи,</a:t>
                      </a:r>
                    </a:p>
                    <a:p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76800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7307091"/>
              </p:ext>
            </p:extLst>
          </p:nvPr>
        </p:nvGraphicFramePr>
        <p:xfrm>
          <a:off x="251520" y="188640"/>
          <a:ext cx="8784972" cy="646176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512166"/>
                <a:gridCol w="1416158"/>
                <a:gridCol w="1320146"/>
                <a:gridCol w="1728192"/>
                <a:gridCol w="1344148"/>
                <a:gridCol w="1464162"/>
              </a:tblGrid>
              <a:tr h="1080120">
                <a:tc>
                  <a:txBody>
                    <a:bodyPr/>
                    <a:lstStyle/>
                    <a:p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Сюжетно – ролевая игра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Чтение художественной литературы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Дидактические игры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Пополнение РППС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Разное (прогулки,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экскурсии, тематические акции)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Привлечение родителей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212080">
                <a:tc>
                  <a:txBody>
                    <a:bodyPr/>
                    <a:lstStyle/>
                    <a:p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5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Блок игр</a:t>
                      </a:r>
                      <a:r>
                        <a:rPr lang="ru-RU" sz="15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на тему; </a:t>
                      </a:r>
                      <a:r>
                        <a:rPr lang="ru-RU" sz="15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«Город, в котором я живу»</a:t>
                      </a:r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- «В библиотеке», «Парикмахерская», «На дорогах города»,</a:t>
                      </a:r>
                      <a:r>
                        <a:rPr lang="ru-RU" sz="15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«</a:t>
                      </a:r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День города», «Шоферы»,</a:t>
                      </a:r>
                    </a:p>
                    <a:p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«Магазин»,</a:t>
                      </a:r>
                    </a:p>
                    <a:p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«Больница»,</a:t>
                      </a:r>
                    </a:p>
                    <a:p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«Поликлиника»</a:t>
                      </a:r>
                    </a:p>
                    <a:p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«Театр»,</a:t>
                      </a:r>
                    </a:p>
                    <a:p>
                      <a:endParaRPr lang="ru-RU" sz="15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ru-RU" sz="15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Чтение стихов о городе, Т. Бокова</a:t>
                      </a:r>
                    </a:p>
                    <a:p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Родина </a:t>
                      </a:r>
                    </a:p>
                    <a:p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В. Орлов</a:t>
                      </a:r>
                    </a:p>
                    <a:p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Здравствуй, </a:t>
                      </a: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Родина моя </a:t>
                      </a:r>
                    </a:p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Л. </a:t>
                      </a:r>
                      <a:r>
                        <a:rPr lang="ru-RU" sz="1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Олифиров</a:t>
                      </a:r>
                      <a:endParaRPr lang="ru-RU" sz="14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Главные слова М. Ильина, Е. Сегала «Машины на нашей улице»; А. Соколовского «Здравствуйте, товарищ, милиционер!»; М. Маркова «Про Топку-моряка»; Ф. Льва «Мы плывем на самоходке».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9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</a:t>
                      </a:r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Силуэты», «Найди по описанию»,</a:t>
                      </a:r>
                    </a:p>
                    <a:p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«Моя любимая улица»., </a:t>
                      </a: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собери герб города, </a:t>
                      </a:r>
                    </a:p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«Где находится памятник?»</a:t>
                      </a:r>
                    </a:p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«Кто подберет больше слов»,</a:t>
                      </a:r>
                    </a:p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«Найди отличия»,</a:t>
                      </a:r>
                    </a:p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«Найди свой дом», «Почини здание»,</a:t>
                      </a:r>
                    </a:p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«Времена года в городе»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Изготовление альбомов с фотографиями</a:t>
                      </a:r>
                      <a:r>
                        <a:rPr lang="ru-RU" sz="15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города, погоны милицейские, повязки дежурного, нагрудные (нарукавные) знаки, вывески «Милиция», «Пост ГАИ», «Бюро находок»; лепка из разноцветного пластилина судов с разными «огнями».</a:t>
                      </a:r>
                      <a:endParaRPr lang="ru-RU" sz="1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Проект « Моя малая</a:t>
                      </a:r>
                      <a:r>
                        <a:rPr lang="ru-RU" sz="15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Родина –Выкса»</a:t>
                      </a:r>
                    </a:p>
                    <a:p>
                      <a:r>
                        <a:rPr lang="ru-RU" sz="15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Участие в акции «Добро на ладошке»,</a:t>
                      </a:r>
                    </a:p>
                    <a:p>
                      <a:r>
                        <a:rPr lang="ru-RU" sz="15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Оформление альбома "Родной город".</a:t>
                      </a:r>
                    </a:p>
                    <a:p>
                      <a:r>
                        <a:rPr lang="ru-RU" sz="15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Викторина: "Люби и знай свой родной край".</a:t>
                      </a:r>
                    </a:p>
                    <a:p>
                      <a:r>
                        <a:rPr lang="ru-RU" sz="15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Изготовления гербария Деревья нашей улицы»,</a:t>
                      </a:r>
                    </a:p>
                    <a:p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Составление альбома </a:t>
                      </a: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«Старая Выкса», Изготовление</a:t>
                      </a:r>
                      <a:r>
                        <a:rPr lang="ru-RU" sz="1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фотоколлажа «Я по городу гуляю»,</a:t>
                      </a:r>
                    </a:p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Изготовление макета: «Мой город". Конкурс рисунков: "Город, что сердцу дорог«</a:t>
                      </a:r>
                    </a:p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Изготовление карты-схемы "Дорога из дома до детского сада".</a:t>
                      </a:r>
                    </a:p>
                    <a:p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05665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0612096"/>
              </p:ext>
            </p:extLst>
          </p:nvPr>
        </p:nvGraphicFramePr>
        <p:xfrm>
          <a:off x="251520" y="188640"/>
          <a:ext cx="8784972" cy="637032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512166"/>
                <a:gridCol w="1416158"/>
                <a:gridCol w="1320146"/>
                <a:gridCol w="1728192"/>
                <a:gridCol w="1344148"/>
                <a:gridCol w="1464162"/>
              </a:tblGrid>
              <a:tr h="1152128">
                <a:tc>
                  <a:txBody>
                    <a:bodyPr/>
                    <a:lstStyle/>
                    <a:p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Сюжетно – ролевая игра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Чтение художественной литературы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Дидактические игры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Пополнение РППС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Разное (прогулки,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экскурсии, тематические акции)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Привлечение родителей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212080">
                <a:tc>
                  <a:txBody>
                    <a:bodyPr/>
                    <a:lstStyle/>
                    <a:p>
                      <a:r>
                        <a:rPr lang="ru-RU" sz="15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Блок сюжетно – ролевых игр на тему: «Моя страна»</a:t>
                      </a:r>
                    </a:p>
                    <a:p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Туристическое агентство « Радуга путешествий» </a:t>
                      </a:r>
                    </a:p>
                    <a:p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«Путешествие в</a:t>
                      </a:r>
                      <a:r>
                        <a:rPr lang="ru-RU" sz="15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Нижний Новгород»;</a:t>
                      </a:r>
                    </a:p>
                    <a:p>
                      <a:r>
                        <a:rPr lang="ru-RU" sz="15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«Путешествие в Москву»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С. Михалков.</a:t>
                      </a:r>
                    </a:p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Кремлёвские звёзды </a:t>
                      </a:r>
                    </a:p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П. Воронько.</a:t>
                      </a:r>
                    </a:p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Лучше нет родного края      Г. </a:t>
                      </a:r>
                      <a:r>
                        <a:rPr lang="ru-RU" sz="1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Ладонщиков</a:t>
                      </a:r>
                      <a:endParaRPr lang="ru-RU" sz="14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Родная земля </a:t>
                      </a:r>
                    </a:p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Родное гнёздышко </a:t>
                      </a:r>
                    </a:p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Наша Родина</a:t>
                      </a:r>
                    </a:p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 добрым утром! П. Г. </a:t>
                      </a:r>
                      <a:r>
                        <a:rPr lang="ru-RU" sz="1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Юрмина</a:t>
                      </a: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«Все работы хороши!»; С. </a:t>
                      </a:r>
                      <a:r>
                        <a:rPr lang="ru-RU" sz="1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Баруздина</a:t>
                      </a: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«Страна, где мы живем»; А. </a:t>
                      </a:r>
                      <a:r>
                        <a:rPr lang="ru-RU" sz="1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Членова</a:t>
                      </a: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«Как Алешка жил на Севере»; Б. Житкова «Что я видел?»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«Силуэты», «Найди по описанию»,</a:t>
                      </a:r>
                    </a:p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«Моя любимая улица».</a:t>
                      </a:r>
                    </a:p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«Наблюдатель» «Собери и назови флаги»</a:t>
                      </a:r>
                    </a:p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«Скажи красиво о России»,</a:t>
                      </a:r>
                    </a:p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«Нарисуем картинку словами»,</a:t>
                      </a:r>
                    </a:p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«Наш дом - Россия»</a:t>
                      </a:r>
                    </a:p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Д/и «Путешествие по поселку» Д/и «Собери герб»  Д/и «Наши эмоции» 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Создание альбомов  с фотографиями</a:t>
                      </a:r>
                      <a:r>
                        <a:rPr lang="ru-RU" sz="1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города, </a:t>
                      </a:r>
                      <a:r>
                        <a:rPr lang="ru-RU" sz="15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изготовление атрибутов к игре (касса, деньги, билеты, фотоаппараты и т.д.), 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Изготовление гербария</a:t>
                      </a:r>
                      <a:r>
                        <a:rPr lang="ru-RU" sz="15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«Цветы с нашей улицы»</a:t>
                      </a:r>
                    </a:p>
                    <a:p>
                      <a:r>
                        <a:rPr lang="ru-RU" sz="15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Экскурсия по городу с использованием ИКТ.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Изготовление альбома</a:t>
                      </a:r>
                      <a:r>
                        <a:rPr lang="ru-RU" sz="1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«Моя экскурсия по городу Нижний Новгород»,  «Где я был когда отдыхал в Москве»</a:t>
                      </a:r>
                    </a:p>
                    <a:p>
                      <a:r>
                        <a:rPr lang="ru-RU" sz="1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Привлечение родителей к изготовлению атрибутов к играм.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5001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21710819"/>
              </p:ext>
            </p:extLst>
          </p:nvPr>
        </p:nvGraphicFramePr>
        <p:xfrm>
          <a:off x="179514" y="188640"/>
          <a:ext cx="8712966" cy="635508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452161"/>
                <a:gridCol w="1452161"/>
                <a:gridCol w="1452161"/>
                <a:gridCol w="1452161"/>
                <a:gridCol w="1452161"/>
                <a:gridCol w="1452161"/>
              </a:tblGrid>
              <a:tr h="1296144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Название сюжетно – ролевой игры</a:t>
                      </a:r>
                    </a:p>
                    <a:p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Чтение художественной литературы</a:t>
                      </a:r>
                    </a:p>
                    <a:p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Дидактические игры</a:t>
                      </a:r>
                    </a:p>
                    <a:p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Пополнение РППС</a:t>
                      </a:r>
                    </a:p>
                    <a:p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Разное (прогулки, экскурсии, тематические акции)</a:t>
                      </a:r>
                    </a:p>
                    <a:p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Привлечение родителей</a:t>
                      </a:r>
                    </a:p>
                    <a:p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785360"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Блок сюжетно – ролевых игр на тему: «Наша Армия»</a:t>
                      </a:r>
                    </a:p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«Строим корабль»;</a:t>
                      </a:r>
                    </a:p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«Моряки плывут на корабле по морю»; «Пограничники»; «Космонавты»;  «Военные</a:t>
                      </a:r>
                      <a:r>
                        <a:rPr lang="ru-RU" sz="1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разведчики»; «Танкисты»;</a:t>
                      </a:r>
                    </a:p>
                    <a:p>
                      <a:r>
                        <a:rPr lang="ru-RU" sz="1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«Боевая пехота»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«Богатыри»</a:t>
                      </a:r>
                    </a:p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Ф. Халтурин</a:t>
                      </a:r>
                    </a:p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В. Матвеев.</a:t>
                      </a:r>
                    </a:p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«Звезды Побед»</a:t>
                      </a:r>
                    </a:p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Александр Прокофьев. Л. Кассиля «Памятник советскому солдату», В. Никольского «Что умеют танкисты» из книги «Солдатская школа», Я. </a:t>
                      </a:r>
                      <a:r>
                        <a:rPr lang="ru-RU" sz="1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Длуголенского</a:t>
                      </a: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«Что умеют солдаты» из книги «Не потеряйте </a:t>
                      </a:r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знамя»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ДИ "Военная техника" На суше, на море, в воздухе, налево. направо.</a:t>
                      </a:r>
                    </a:p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Что лишнее? "</a:t>
                      </a:r>
                      <a:r>
                        <a:rPr lang="ru-RU" sz="14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Погоны</a:t>
                      </a: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«, «Поставь</a:t>
                      </a:r>
                      <a:r>
                        <a:rPr lang="ru-RU" sz="1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заплатку», «Кем я буду служить в армии?»;</a:t>
                      </a:r>
                    </a:p>
                    <a:p>
                      <a:r>
                        <a:rPr lang="ru-RU" sz="1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«Что нужно артиллеристу»; «Кто защищает наши границы»;</a:t>
                      </a:r>
                    </a:p>
                    <a:p>
                      <a:r>
                        <a:rPr lang="ru-RU" sz="1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«Составь карту»; «Отгадай военную профессию».</a:t>
                      </a:r>
                      <a:endParaRPr lang="ru-RU" sz="14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Изготовление</a:t>
                      </a:r>
                      <a:r>
                        <a:rPr lang="ru-RU" sz="1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атрибутов на военную тематику (автоматы, сумки для </a:t>
                      </a:r>
                      <a:r>
                        <a:rPr lang="ru-RU" sz="14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мед.сестер</a:t>
                      </a:r>
                      <a:r>
                        <a:rPr lang="ru-RU" sz="1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и </a:t>
                      </a:r>
                      <a:r>
                        <a:rPr lang="ru-RU" sz="14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т.д</a:t>
                      </a:r>
                      <a:r>
                        <a:rPr lang="ru-RU" sz="1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 фуражка капитана, бескозырки, гюйс-воротники, спасательный круг, медицинские инструменты, якорь, штурвал, бинокли, игрушечные рыбки, сети, ящик для рыбы, деньги.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Изготовление открыток ветеранам,</a:t>
                      </a:r>
                    </a:p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Развлечение</a:t>
                      </a:r>
                      <a:r>
                        <a:rPr lang="ru-RU" sz="1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«Солдаты».</a:t>
                      </a:r>
                    </a:p>
                    <a:p>
                      <a:r>
                        <a:rPr lang="ru-RU" sz="1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Проект «День победы – 9 Мая», </a:t>
                      </a:r>
                      <a:r>
                        <a:rPr lang="ru-RU" sz="14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флешмоб</a:t>
                      </a:r>
                      <a:r>
                        <a:rPr lang="ru-RU" sz="1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 Дню победы</a:t>
                      </a:r>
                    </a:p>
                    <a:p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Привлечение родителей к</a:t>
                      </a:r>
                      <a:r>
                        <a:rPr lang="ru-RU" sz="1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изготовлению атрибутов, составление альбома о воинах-героях, </a:t>
                      </a:r>
                    </a:p>
                    <a:p>
                      <a:r>
                        <a:rPr lang="ru-RU" sz="1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Изготовление </a:t>
                      </a:r>
                      <a:r>
                        <a:rPr lang="ru-RU" sz="14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фотоколладжа</a:t>
                      </a:r>
                      <a:r>
                        <a:rPr lang="ru-RU" sz="1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«Мой папа – солдат»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46564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188640"/>
            <a:ext cx="8363272" cy="6408711"/>
          </a:xfrm>
        </p:spPr>
        <p:txBody>
          <a:bodyPr/>
          <a:lstStyle/>
          <a:p>
            <a:pPr>
              <a:buNone/>
            </a:pP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«Игра – это творческая переработка пережитых впечатлений,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комбинирование </a:t>
            </a: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их и </a:t>
            </a: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построение из них новой действительности,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 отвечающей запросам и влечениям самого ребенка»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Л. С. </a:t>
            </a:r>
            <a:r>
              <a:rPr lang="ru-RU" sz="2000" b="1" i="1" dirty="0" err="1" smtClean="0">
                <a:latin typeface="Times New Roman" pitchFamily="18" charset="0"/>
                <a:cs typeface="Times New Roman" pitchFamily="18" charset="0"/>
              </a:rPr>
              <a:t>Выготский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>
              <a:buNone/>
            </a:pPr>
            <a:r>
              <a:rPr lang="ru-RU" sz="1000" i="1" dirty="0" smtClean="0"/>
              <a:t>	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Дошкольный возраст – самое начало жизни ребенка, когда он только-только начинает осознавать себя личностью с собственным желаниями и возможностями и открывает для себя окружающий мир.</a:t>
            </a:r>
          </a:p>
          <a:p>
            <a:pPr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	Психологи считают, что сюжетно - ролевая игра – это высшая форма развития детской игры, в дошкольном возрасте она выступает в роли ведущей деятельности.</a:t>
            </a:r>
          </a:p>
          <a:p>
            <a:pPr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	Сюжетно - ролевые игры имеют большое значение в психическом развитии ребенка, они развивают произвольное внимание, память. Правила, обязательные при проведении игры, воспитывают у детей умение контролировать свое поведение, ограничивать свою импульсивность, способствуют тем самым формированию характера. Во время совместной игры со сверстниками дети учатся общению, умению учитывать желания и действия других, отстаивать свое мнение, умению настоять на своем, а также совместно строить и реализовывать планы. Исполняя различные роли, ребенок начинает охватывать все стороны различных видов деятельности, что, в свою очередь, помогает развивать мыслительную способность человека, воспринимать чужую точку зрения.</a:t>
            </a:r>
          </a:p>
          <a:p>
            <a:pPr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	Играя в сюжетно - ролевую игру, вживаясь в какой-то образ, ребенок воспроизводит свои впечатления, переосмысливает и раскрывает их. Понимая, что игровая ситуация воображаема, дети тем не менее испытывают вполне реальные чувства и переживания и тем самым обогащают свой внутренний мир.</a:t>
            </a:r>
          </a:p>
          <a:p>
            <a:endParaRPr lang="ru-RU" sz="1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03648" y="404664"/>
            <a:ext cx="7272808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Тема: </a:t>
            </a:r>
          </a:p>
          <a:p>
            <a:pPr algn="just"/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Воспитание нравственно - патриотических чувств у детей старшего дошкольного возраста посредством сюжетно – ролевой игры</a:t>
            </a:r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endParaRPr lang="ru-RU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871700" y="2981851"/>
            <a:ext cx="6336704" cy="3416320"/>
          </a:xfrm>
          <a:prstGeom prst="rect">
            <a:avLst/>
          </a:prstGeom>
          <a:noFill/>
          <a:scene3d>
            <a:camera prst="orthographicFront"/>
            <a:lightRig rig="threePt" dir="t"/>
          </a:scene3d>
          <a:sp3d>
            <a:bevelT/>
          </a:sp3d>
        </p:spPr>
        <p:txBody>
          <a:bodyPr wrap="square" rtlCol="0">
            <a:spAutoFit/>
          </a:bodyPr>
          <a:lstStyle/>
          <a:p>
            <a:pPr algn="r"/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«Любовь к родному краю, к родной культуре, родной речи начинается с малого – с любви к своей семье, к своему жилищу, к своему детскому саду.</a:t>
            </a:r>
          </a:p>
          <a:p>
            <a:pPr algn="r"/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Постепенно расширяясь, эта любовь переходит в любовь к Родине, ее истории, прошлому, настоящему, ко всему человечеству».</a:t>
            </a:r>
          </a:p>
          <a:p>
            <a:pPr algn="r"/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Д.С. Лихачев</a:t>
            </a:r>
            <a:r>
              <a:rPr lang="ru-RU" dirty="0"/>
              <a:t>.</a:t>
            </a:r>
          </a:p>
        </p:txBody>
      </p:sp>
      <p:sp>
        <p:nvSpPr>
          <p:cNvPr id="4" name="Прямоугольник с двумя вырезанными противолежащими углами 3"/>
          <p:cNvSpPr/>
          <p:nvPr/>
        </p:nvSpPr>
        <p:spPr>
          <a:xfrm>
            <a:off x="1763688" y="2924944"/>
            <a:ext cx="6912768" cy="3473227"/>
          </a:xfrm>
          <a:prstGeom prst="snip2DiagRect">
            <a:avLst/>
          </a:prstGeom>
          <a:noFill/>
          <a:ln w="381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трелка вправо 3"/>
          <p:cNvSpPr/>
          <p:nvPr/>
        </p:nvSpPr>
        <p:spPr>
          <a:xfrm>
            <a:off x="323528" y="1196753"/>
            <a:ext cx="2180952" cy="1872209"/>
          </a:xfrm>
          <a:prstGeom prst="rightArrow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333884" y="1591632"/>
            <a:ext cx="22939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Научно-исследовательские 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условия</a:t>
            </a:r>
          </a:p>
        </p:txBody>
      </p:sp>
      <p:sp>
        <p:nvSpPr>
          <p:cNvPr id="6" name="Прямоугольник с двумя вырезанными противолежащими углами 5"/>
          <p:cNvSpPr/>
          <p:nvPr/>
        </p:nvSpPr>
        <p:spPr>
          <a:xfrm>
            <a:off x="2504480" y="1070741"/>
            <a:ext cx="6315992" cy="1854204"/>
          </a:xfrm>
          <a:prstGeom prst="snip2DiagRect">
            <a:avLst>
              <a:gd name="adj1" fmla="val 0"/>
              <a:gd name="adj2" fmla="val 16667"/>
            </a:avLst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2411760" y="1070740"/>
            <a:ext cx="684076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«Как воспитать настоящего человека». В.А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Сухомлинский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Новицкая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М. Ю. 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атриотическое 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воспитание в 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детском саду.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Маханева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М.Д. 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«Нравственно-патриотическое 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воспитание 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дошкольников».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Козлова 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С.А. 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«Мой мир».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Комарова 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Т.С. 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«Народное 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искусство в воспитании 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детей».</a:t>
            </a:r>
            <a:endParaRPr lang="ru-RU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827584" y="116634"/>
            <a:ext cx="799288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Условия формирования личного вклада педагога в развитие образования</a:t>
            </a:r>
          </a:p>
        </p:txBody>
      </p:sp>
      <p:sp>
        <p:nvSpPr>
          <p:cNvPr id="3" name="Стрелка вправо 2"/>
          <p:cNvSpPr/>
          <p:nvPr/>
        </p:nvSpPr>
        <p:spPr>
          <a:xfrm>
            <a:off x="251520" y="3068962"/>
            <a:ext cx="2252960" cy="1440159"/>
          </a:xfrm>
          <a:prstGeom prst="rightArrow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TextBox 9"/>
          <p:cNvSpPr txBox="1"/>
          <p:nvPr/>
        </p:nvSpPr>
        <p:spPr>
          <a:xfrm flipH="1">
            <a:off x="251520" y="3381830"/>
            <a:ext cx="16788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Методические условия</a:t>
            </a:r>
            <a:endParaRPr lang="ru-RU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Прямоугольник с двумя вырезанными противолежащими углами 10"/>
          <p:cNvSpPr/>
          <p:nvPr/>
        </p:nvSpPr>
        <p:spPr>
          <a:xfrm>
            <a:off x="2504480" y="3068962"/>
            <a:ext cx="6315992" cy="2088231"/>
          </a:xfrm>
          <a:prstGeom prst="snip2DiagRect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2771800" y="2597000"/>
            <a:ext cx="6048672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рганизация 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соответствующей  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РППС 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соответствии ФГООС ДО и возрастом детей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остановка 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цели, разработка содержания образовательно – воспитательного процесса, составления плана работы;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оиск 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наиболее эффективных методов работы с детьми;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ривлечение 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родителей.</a:t>
            </a:r>
          </a:p>
        </p:txBody>
      </p:sp>
      <p:sp>
        <p:nvSpPr>
          <p:cNvPr id="13" name="Стрелка вправо 12"/>
          <p:cNvSpPr/>
          <p:nvPr/>
        </p:nvSpPr>
        <p:spPr>
          <a:xfrm>
            <a:off x="251520" y="5157192"/>
            <a:ext cx="2252960" cy="1440160"/>
          </a:xfrm>
          <a:prstGeom prst="rightArrow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107504" y="5401089"/>
            <a:ext cx="230425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Организационно – педагогические условия </a:t>
            </a:r>
          </a:p>
        </p:txBody>
      </p:sp>
      <p:sp>
        <p:nvSpPr>
          <p:cNvPr id="15" name="Прямоугольник с двумя вырезанными противолежащими углами 14"/>
          <p:cNvSpPr/>
          <p:nvPr/>
        </p:nvSpPr>
        <p:spPr>
          <a:xfrm>
            <a:off x="2771800" y="5401090"/>
            <a:ext cx="6048672" cy="1052247"/>
          </a:xfrm>
          <a:prstGeom prst="snip2DiagRect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TextBox 15"/>
          <p:cNvSpPr txBox="1"/>
          <p:nvPr/>
        </p:nvSpPr>
        <p:spPr>
          <a:xfrm>
            <a:off x="2771800" y="5301209"/>
            <a:ext cx="432048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бмен 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опытом с коллегами ДОУ; </a:t>
            </a:r>
            <a:endParaRPr lang="ru-RU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частие 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РМО; </a:t>
            </a:r>
            <a:endParaRPr lang="ru-RU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Участие в профессиональных сетевых сообществах</a:t>
            </a:r>
            <a:endParaRPr lang="ru-RU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0773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Актуальность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556792"/>
            <a:ext cx="8435280" cy="4968552"/>
          </a:xfrm>
        </p:spPr>
        <p:txBody>
          <a:bodyPr/>
          <a:lstStyle/>
          <a:p>
            <a:pPr marL="0" indent="0" algn="just">
              <a:buNone/>
            </a:pP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содержании ФГОС ДО отмечается острая необходимость активизации процесса воспитания патриотизма дошкольника. Дети в этом возрасте очень любознательны, отзывчивы, восприимчивы. Они легко откликаются на все инициативы, умеют искренне сочувствовать и сопереживать. Для меня, как воспитателя это время благодатной почвы. Именно этот отрезок жизни человека является наиболее благоприятным для эмоционально - психологического воздействия на ребенка, так как его образы очень ярки и сильны, и поэтому они остаются в памяти надолго, а иногда и на всю жизнь, что очень важно в воспитании патриотизма. Так как игра - ведущий вид деятельности дошкольника, весь педагогический процесс в условиях дошкольного учреждения строится на игровой деятельности, то и воспитание нравственно-патриотических чувств возможно только при условии активного взаимодействия детей с окружающим миром эмоционально-практическим путем, т.е. </a:t>
            </a:r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через игру.</a:t>
            </a:r>
            <a:endParaRPr lang="ru-RU" sz="20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6180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Теоретическое обоснование личного вклада педагога в развитие образования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907704" y="1124744"/>
            <a:ext cx="6779096" cy="5001419"/>
          </a:xfrm>
        </p:spPr>
        <p:txBody>
          <a:bodyPr/>
          <a:lstStyle/>
          <a:p>
            <a:pPr marL="0" indent="0" algn="just">
              <a:buNone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 marL="0" indent="0" algn="just">
              <a:buNone/>
            </a:pPr>
            <a:endParaRPr lang="ru-RU" sz="20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Никто 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учит маленького человека: «Будь равнодушным к людям, ломай деревья, попирай красоту, выше всего ставь свое личное». Все дело в одной, в очень важной закономерности нравственно-патриотического воспитания. Если человека учат добру - учат умело, умно, настойчиво, требовательно, в результате будет добро. Учат злу (очень редко, но бывает и так), в результате будет зло. Не учат ни добру, ни злу - все равно будет зло, потому, </a:t>
            </a:r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что 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человеком его надо воспитать». </a:t>
            </a:r>
            <a:endParaRPr lang="ru-RU" sz="20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В.А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Сухомлинский</a:t>
            </a:r>
          </a:p>
          <a:p>
            <a:pPr marL="0" indent="0" algn="r">
              <a:buNone/>
            </a:pPr>
            <a:endParaRPr lang="ru-RU" sz="20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"</a:t>
            </a:r>
          </a:p>
          <a:p>
            <a:pPr marL="0" indent="0" algn="r">
              <a:buNone/>
            </a:pPr>
            <a:endParaRPr lang="ru-RU" sz="20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dirty="0" smtClean="0"/>
              <a:t> </a:t>
            </a:r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412777"/>
            <a:ext cx="1581150" cy="2190751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6994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1143000"/>
          </a:xfrm>
        </p:spPr>
        <p:txBody>
          <a:bodyPr/>
          <a:lstStyle/>
          <a:p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Цели и задачи педагогической деятельности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75656" y="1600201"/>
            <a:ext cx="7211144" cy="4525963"/>
          </a:xfrm>
        </p:spPr>
        <p:txBody>
          <a:bodyPr/>
          <a:lstStyle/>
          <a:p>
            <a:pPr marL="0" indent="0" algn="just">
              <a:buNone/>
            </a:pP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Цель: </a:t>
            </a:r>
          </a:p>
          <a:p>
            <a:pPr marL="0" indent="0" algn="just">
              <a:buNone/>
            </a:pP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Создание условий для воспитания, проявления нравственно -  патриотических чувств у детей </a:t>
            </a:r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старшего дошкольного возраста</a:t>
            </a:r>
            <a:endParaRPr lang="ru-RU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Задачи</a:t>
            </a:r>
            <a:r>
              <a:rPr 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/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Расширять знания детей о родном </a:t>
            </a:r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городе, 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его истории, основных достопримечательностях, культуре и традициях, окружающей природе. </a:t>
            </a:r>
            <a:endParaRPr lang="ru-RU" sz="20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Формировать у детей чувство привязанности и любви к семье, родному дому, детскому саду, городу, району, </a:t>
            </a:r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стране.</a:t>
            </a:r>
          </a:p>
          <a:p>
            <a:pPr algn="just"/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Совершенствовать  умение управлять своими чувствами, договариваться, избегать плохих </a:t>
            </a:r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поступков.</a:t>
            </a:r>
          </a:p>
          <a:p>
            <a:pPr algn="just"/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Рассказывать детям о воинских наградах дедушек бабушек, родителей.</a:t>
            </a:r>
          </a:p>
        </p:txBody>
      </p:sp>
    </p:spTree>
    <p:extLst>
      <p:ext uri="{BB962C8B-B14F-4D97-AF65-F5344CB8AC3E}">
        <p14:creationId xmlns:p14="http://schemas.microsoft.com/office/powerpoint/2010/main" val="862686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Ведущая педагогическая идея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2060849"/>
            <a:ext cx="8219256" cy="4065315"/>
          </a:xfrm>
        </p:spPr>
        <p:txBody>
          <a:bodyPr/>
          <a:lstStyle/>
          <a:p>
            <a:pPr marL="0" indent="0" algn="ctr">
              <a:buNone/>
            </a:pP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Воспитание </a:t>
            </a: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нравственно 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патриотических чувств 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 </a:t>
            </a: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детей дошкольного возраста  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возможно через сюжет </a:t>
            </a: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ролевую 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игру как ведущую деятельность </a:t>
            </a: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старших дошкольников.</a:t>
            </a:r>
            <a:endParaRPr lang="ru-RU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5979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1066131"/>
          </a:xfrm>
        </p:spPr>
        <p:txBody>
          <a:bodyPr/>
          <a:lstStyle/>
          <a:p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Деятельностный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аспект 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вклада 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педагога в развитие образования</a:t>
            </a:r>
          </a:p>
        </p:txBody>
      </p:sp>
      <p:sp>
        <p:nvSpPr>
          <p:cNvPr id="4" name="Стрелка вправо 3"/>
          <p:cNvSpPr/>
          <p:nvPr/>
        </p:nvSpPr>
        <p:spPr>
          <a:xfrm>
            <a:off x="755576" y="1772816"/>
            <a:ext cx="2520280" cy="1152128"/>
          </a:xfrm>
          <a:prstGeom prst="rightArrow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с двумя вырезанными противолежащими углами 4"/>
          <p:cNvSpPr/>
          <p:nvPr/>
        </p:nvSpPr>
        <p:spPr>
          <a:xfrm>
            <a:off x="3923928" y="1772816"/>
            <a:ext cx="4824536" cy="1152128"/>
          </a:xfrm>
          <a:prstGeom prst="snip2DiagRect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Стрелка вправо 5"/>
          <p:cNvSpPr/>
          <p:nvPr/>
        </p:nvSpPr>
        <p:spPr>
          <a:xfrm>
            <a:off x="899592" y="3501008"/>
            <a:ext cx="2376264" cy="1152128"/>
          </a:xfrm>
          <a:prstGeom prst="rightArrow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с двумя вырезанными противолежащими углами 6"/>
          <p:cNvSpPr/>
          <p:nvPr/>
        </p:nvSpPr>
        <p:spPr>
          <a:xfrm>
            <a:off x="3779912" y="3501008"/>
            <a:ext cx="4968552" cy="1152128"/>
          </a:xfrm>
          <a:prstGeom prst="snip2DiagRect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трелка вправо 7"/>
          <p:cNvSpPr/>
          <p:nvPr/>
        </p:nvSpPr>
        <p:spPr>
          <a:xfrm>
            <a:off x="899592" y="5229200"/>
            <a:ext cx="2304256" cy="1152128"/>
          </a:xfrm>
          <a:prstGeom prst="rightArrow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с двумя вырезанными противолежащими углами 8"/>
          <p:cNvSpPr/>
          <p:nvPr/>
        </p:nvSpPr>
        <p:spPr>
          <a:xfrm>
            <a:off x="3923928" y="5229200"/>
            <a:ext cx="4824536" cy="1152128"/>
          </a:xfrm>
          <a:prstGeom prst="snip2DiagRect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TextBox 9"/>
          <p:cNvSpPr txBox="1"/>
          <p:nvPr/>
        </p:nvSpPr>
        <p:spPr>
          <a:xfrm>
            <a:off x="755576" y="2060848"/>
            <a:ext cx="2232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Подготовительный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899592" y="3789040"/>
            <a:ext cx="1872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Основной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899592" y="5472600"/>
            <a:ext cx="2088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</a:t>
            </a:r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аключительный</a:t>
            </a:r>
            <a:endParaRPr lang="ru-RU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923928" y="1772816"/>
            <a:ext cx="468052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зучение методической  литературы, 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обработка, выбор способов </a:t>
            </a: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деятельности.</a:t>
            </a:r>
            <a:endParaRPr lang="ru-RU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871543" y="3591506"/>
            <a:ext cx="482453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азработка  и проведение системы сюжетно - ролевых игр. </a:t>
            </a:r>
            <a:endParaRPr lang="ru-RU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067944" y="5229201"/>
            <a:ext cx="331236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Рефлексия собственной деятельности</a:t>
            </a:r>
            <a:endParaRPr lang="ru-RU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4367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Блок-схема: узел 3"/>
          <p:cNvSpPr/>
          <p:nvPr/>
        </p:nvSpPr>
        <p:spPr>
          <a:xfrm>
            <a:off x="3491880" y="2780928"/>
            <a:ext cx="2088232" cy="1872208"/>
          </a:xfrm>
          <a:prstGeom prst="flowChartConnector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3692265" y="3006244"/>
            <a:ext cx="167182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Схема по которой строится игра это: </a:t>
            </a:r>
            <a:endParaRPr lang="ru-RU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Прямоугольник с двумя вырезанными противолежащими углами 7"/>
          <p:cNvSpPr/>
          <p:nvPr/>
        </p:nvSpPr>
        <p:spPr>
          <a:xfrm>
            <a:off x="3599892" y="404664"/>
            <a:ext cx="1872208" cy="1008112"/>
          </a:xfrm>
          <a:prstGeom prst="snip2DiagRect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с двумя вырезанными противолежащими углами 8"/>
          <p:cNvSpPr/>
          <p:nvPr/>
        </p:nvSpPr>
        <p:spPr>
          <a:xfrm>
            <a:off x="6655026" y="2132856"/>
            <a:ext cx="1728192" cy="1440160"/>
          </a:xfrm>
          <a:prstGeom prst="snip2DiagRect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с двумя вырезанными противолежащими углами 9"/>
          <p:cNvSpPr/>
          <p:nvPr/>
        </p:nvSpPr>
        <p:spPr>
          <a:xfrm>
            <a:off x="1259632" y="2132857"/>
            <a:ext cx="1656184" cy="1608276"/>
          </a:xfrm>
          <a:prstGeom prst="snip2DiagRect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с двумя вырезанными противолежащими углами 10"/>
          <p:cNvSpPr/>
          <p:nvPr/>
        </p:nvSpPr>
        <p:spPr>
          <a:xfrm>
            <a:off x="6655026" y="4941168"/>
            <a:ext cx="1728192" cy="1440160"/>
          </a:xfrm>
          <a:prstGeom prst="snip2DiagRect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с двумя вырезанными противолежащими углами 11"/>
          <p:cNvSpPr/>
          <p:nvPr/>
        </p:nvSpPr>
        <p:spPr>
          <a:xfrm>
            <a:off x="1259632" y="5157192"/>
            <a:ext cx="1656184" cy="1224136"/>
          </a:xfrm>
          <a:prstGeom prst="snip2DiagRect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TextBox 12"/>
          <p:cNvSpPr txBox="1"/>
          <p:nvPr/>
        </p:nvSpPr>
        <p:spPr>
          <a:xfrm>
            <a:off x="3563888" y="404667"/>
            <a:ext cx="18722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Задумывание</a:t>
            </a:r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сюжета</a:t>
            </a:r>
            <a:endParaRPr lang="ru-RU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729637" y="2132856"/>
            <a:ext cx="157897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Средство – обозначение - роль</a:t>
            </a:r>
            <a:endParaRPr lang="ru-RU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444208" y="4941170"/>
            <a:ext cx="17281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Атрибуты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16" name="TextBox 15"/>
          <p:cNvSpPr txBox="1"/>
          <p:nvPr/>
        </p:nvSpPr>
        <p:spPr>
          <a:xfrm>
            <a:off x="1259632" y="5264332"/>
            <a:ext cx="1800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Пространство, которое мы организуем</a:t>
            </a:r>
            <a:endParaRPr lang="ru-RU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Прямоугольник с двумя вырезанными противолежащими углами 16"/>
          <p:cNvSpPr/>
          <p:nvPr/>
        </p:nvSpPr>
        <p:spPr>
          <a:xfrm>
            <a:off x="3923928" y="5264333"/>
            <a:ext cx="2016224" cy="1116996"/>
          </a:xfrm>
          <a:prstGeom prst="snip2DiagRect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>
            <a:off x="1115616" y="2132856"/>
            <a:ext cx="1944216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Манера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артистичность, поступки,  которые создают образ идеала.</a:t>
            </a:r>
          </a:p>
        </p:txBody>
      </p:sp>
      <p:sp>
        <p:nvSpPr>
          <p:cNvPr id="19" name="Прямоугольник 18"/>
          <p:cNvSpPr/>
          <p:nvPr/>
        </p:nvSpPr>
        <p:spPr>
          <a:xfrm>
            <a:off x="3923928" y="5264334"/>
            <a:ext cx="187220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 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игры – самооценка на основе самоанализа</a:t>
            </a:r>
            <a:r>
              <a:rPr lang="ru-RU" b="1" dirty="0">
                <a:solidFill>
                  <a:srgbClr val="002060"/>
                </a:solidFill>
              </a:rPr>
              <a:t>.</a:t>
            </a:r>
          </a:p>
        </p:txBody>
      </p:sp>
      <p:cxnSp>
        <p:nvCxnSpPr>
          <p:cNvPr id="21" name="Прямая со стрелкой 20"/>
          <p:cNvCxnSpPr>
            <a:stCxn id="4" idx="0"/>
          </p:cNvCxnSpPr>
          <p:nvPr/>
        </p:nvCxnSpPr>
        <p:spPr>
          <a:xfrm flipV="1">
            <a:off x="4535996" y="1556792"/>
            <a:ext cx="0" cy="122413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>
            <a:stCxn id="4" idx="7"/>
          </p:cNvCxnSpPr>
          <p:nvPr/>
        </p:nvCxnSpPr>
        <p:spPr>
          <a:xfrm flipV="1">
            <a:off x="5274298" y="2594521"/>
            <a:ext cx="1169910" cy="46058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25" name="Прямая со стрелкой 24"/>
          <p:cNvCxnSpPr>
            <a:stCxn id="4" idx="5"/>
          </p:cNvCxnSpPr>
          <p:nvPr/>
        </p:nvCxnSpPr>
        <p:spPr>
          <a:xfrm>
            <a:off x="5274298" y="4378957"/>
            <a:ext cx="1169910" cy="56221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27" name="Прямая со стрелкой 26"/>
          <p:cNvCxnSpPr>
            <a:stCxn id="4" idx="4"/>
          </p:cNvCxnSpPr>
          <p:nvPr/>
        </p:nvCxnSpPr>
        <p:spPr>
          <a:xfrm>
            <a:off x="4535996" y="4653136"/>
            <a:ext cx="0" cy="50405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29" name="Прямая со стрелкой 28"/>
          <p:cNvCxnSpPr>
            <a:endCxn id="18" idx="3"/>
          </p:cNvCxnSpPr>
          <p:nvPr/>
        </p:nvCxnSpPr>
        <p:spPr>
          <a:xfrm flipH="1" flipV="1">
            <a:off x="3059832" y="2871520"/>
            <a:ext cx="648072" cy="26944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31" name="Прямая со стрелкой 30"/>
          <p:cNvCxnSpPr>
            <a:stCxn id="4" idx="3"/>
          </p:cNvCxnSpPr>
          <p:nvPr/>
        </p:nvCxnSpPr>
        <p:spPr>
          <a:xfrm flipH="1">
            <a:off x="2915816" y="4378957"/>
            <a:ext cx="881878" cy="77823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78982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Тема Office">
  <a:themeElements>
    <a:clrScheme name="Другая 5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E36C09"/>
      </a:hlink>
      <a:folHlink>
        <a:srgbClr val="FFC0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1038</TotalTime>
  <Words>1498</Words>
  <Application>Microsoft Office PowerPoint</Application>
  <PresentationFormat>Экран (4:3)</PresentationFormat>
  <Paragraphs>200</Paragraphs>
  <Slides>14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1_Тема Office</vt:lpstr>
      <vt:lpstr>Презентация PowerPoint</vt:lpstr>
      <vt:lpstr>Презентация PowerPoint</vt:lpstr>
      <vt:lpstr>Презентация PowerPoint</vt:lpstr>
      <vt:lpstr>Актуальность</vt:lpstr>
      <vt:lpstr>Теоретическое обоснование личного вклада педагога в развитие образования</vt:lpstr>
      <vt:lpstr>Цели и задачи педагогической деятельности</vt:lpstr>
      <vt:lpstr>Ведущая педагогическая идея</vt:lpstr>
      <vt:lpstr>Деятельностный аспект вклада педагога в развитие образования</vt:lpstr>
      <vt:lpstr>Презентация PowerPoint</vt:lpstr>
      <vt:lpstr>Диапазон вклада педагога в развитие образования и степень его новизны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82</cp:revision>
  <dcterms:created xsi:type="dcterms:W3CDTF">2014-06-15T03:02:33Z</dcterms:created>
  <dcterms:modified xsi:type="dcterms:W3CDTF">2020-03-26T11:41:33Z</dcterms:modified>
</cp:coreProperties>
</file>