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75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2" r:id="rId12"/>
    <p:sldId id="273" r:id="rId13"/>
    <p:sldId id="268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7" autoAdjust="0"/>
    <p:restoredTop sz="94660"/>
  </p:normalViewPr>
  <p:slideViewPr>
    <p:cSldViewPr>
      <p:cViewPr>
        <p:scale>
          <a:sx n="100" d="100"/>
          <a:sy n="100" d="100"/>
        </p:scale>
        <p:origin x="-540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85573-007E-44F6-A913-9712D6FC6C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49958-A850-4BE4-91B5-8B8DFE018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609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49958-A850-4BE4-91B5-8B8DFE018D8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09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26.03.2020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26.03.2020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26.03.2020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26.03.2020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26.03.2020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26.03.2020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26.03.2020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26.03.2020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26.03.2020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26.03.2020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26.03.2020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документ 10"/>
          <p:cNvSpPr/>
          <p:nvPr userDrawn="1"/>
        </p:nvSpPr>
        <p:spPr>
          <a:xfrm rot="16200000">
            <a:off x="-2536041" y="2536041"/>
            <a:ext cx="6858000" cy="1785918"/>
          </a:xfrm>
          <a:prstGeom prst="flowChartDocumen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3" name="Рисунок 12" descr="0_8d29c_d10b6293_L.png"/>
          <p:cNvPicPr>
            <a:picLocks noChangeAspect="1"/>
          </p:cNvPicPr>
          <p:nvPr userDrawn="1"/>
        </p:nvPicPr>
        <p:blipFill>
          <a:blip r:embed="rId13" cstate="email"/>
          <a:stretch>
            <a:fillRect/>
          </a:stretch>
        </p:blipFill>
        <p:spPr>
          <a:xfrm>
            <a:off x="428598" y="2428869"/>
            <a:ext cx="1027339" cy="2732284"/>
          </a:xfrm>
          <a:prstGeom prst="rect">
            <a:avLst/>
          </a:prstGeom>
        </p:spPr>
      </p:pic>
      <p:pic>
        <p:nvPicPr>
          <p:cNvPr id="15" name="Рисунок 14" descr="0_8d29c_d10b6293_L.png"/>
          <p:cNvPicPr>
            <a:picLocks noChangeAspect="1"/>
          </p:cNvPicPr>
          <p:nvPr userDrawn="1"/>
        </p:nvPicPr>
        <p:blipFill>
          <a:blip r:embed="rId14" cstate="email"/>
          <a:stretch>
            <a:fillRect/>
          </a:stretch>
        </p:blipFill>
        <p:spPr>
          <a:xfrm>
            <a:off x="357158" y="285729"/>
            <a:ext cx="785818" cy="2089943"/>
          </a:xfrm>
          <a:prstGeom prst="rect">
            <a:avLst/>
          </a:prstGeom>
        </p:spPr>
      </p:pic>
      <p:pic>
        <p:nvPicPr>
          <p:cNvPr id="16" name="Рисунок 15" descr="0_6a837_8225efc1_L.png"/>
          <p:cNvPicPr>
            <a:picLocks noChangeAspect="1"/>
          </p:cNvPicPr>
          <p:nvPr userDrawn="1"/>
        </p:nvPicPr>
        <p:blipFill>
          <a:blip r:embed="rId15" cstate="email"/>
          <a:stretch>
            <a:fillRect/>
          </a:stretch>
        </p:blipFill>
        <p:spPr>
          <a:xfrm>
            <a:off x="142844" y="142852"/>
            <a:ext cx="8858312" cy="6572296"/>
          </a:xfrm>
          <a:prstGeom prst="rect">
            <a:avLst/>
          </a:prstGeom>
        </p:spPr>
      </p:pic>
      <p:sp>
        <p:nvSpPr>
          <p:cNvPr id="17" name="Прямоугольник 16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prstClr val="black">
                  <a:lumMod val="85000"/>
                  <a:lumOff val="1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2014-06-15 09-59-00 Яндекс.Фотки - Google Chrome.png"/>
          <p:cNvPicPr>
            <a:picLocks noChangeAspect="1"/>
          </p:cNvPicPr>
          <p:nvPr userDrawn="1"/>
        </p:nvPicPr>
        <p:blipFill>
          <a:blip r:embed="rId1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0" y="3619501"/>
            <a:ext cx="3718449" cy="32384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404664"/>
            <a:ext cx="72728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нравственно - патриотических чувств у детей старшего дошкольного возраста посредством сюжетно – ролевой игры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763688" y="2924944"/>
            <a:ext cx="6912768" cy="3473227"/>
          </a:xfrm>
          <a:prstGeom prst="snip2Diag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квалификационной категории</a:t>
            </a:r>
          </a:p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Казнина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О.Н.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78099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Диапазон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в развитие образования и степень его новизны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797785"/>
              </p:ext>
            </p:extLst>
          </p:nvPr>
        </p:nvGraphicFramePr>
        <p:xfrm>
          <a:off x="179512" y="1124744"/>
          <a:ext cx="8784975" cy="54726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2166"/>
                <a:gridCol w="1416159"/>
                <a:gridCol w="1320147"/>
                <a:gridCol w="1728192"/>
                <a:gridCol w="1344148"/>
                <a:gridCol w="1464163"/>
              </a:tblGrid>
              <a:tr h="120586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Сюжетно – ролевая игра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 художественной литературы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Дидактические игры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РППС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Разное (прогулки,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экскурсии, тематические акции)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Привлечение родителей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66748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 игр на тему; «Семья»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«Дочки – матери»,«День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рождения мамы»,«Помогаем папе»,</a:t>
                      </a:r>
                    </a:p>
                    <a:p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«Собираемся в детский сад»,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«Поможем маме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постиратьбелье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«Поможем маме сварить обед»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«Мы едем в зоопарк», «Семейный отдых в парке», «Поход в музей»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Я. Акима "Моя родня"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В. Драгунского "Сестра моя Ксения".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«Веселые чижи» Д. Хармс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Н.Забила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Ясочкин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садикБ.Заходер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«Строители», «Шофёр»,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Е.Яниковская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«Я хожу в 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детский сад», </a:t>
                      </a:r>
                      <a:r>
                        <a:rPr lang="ru-RU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А.Кардашова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«Большая стирка»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«Что мы делаем?»,</a:t>
                      </a:r>
                    </a:p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«Как я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помогаю родным»</a:t>
                      </a:r>
                    </a:p>
                    <a:p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«Запоминаем имена близких родственников»</a:t>
                      </a:r>
                    </a:p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«Купание сыночка»</a:t>
                      </a:r>
                    </a:p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«Чей, чья, чье, чьи?»,</a:t>
                      </a:r>
                    </a:p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«Покажи, где...», «Скажи наоборот»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Изготовление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ширмы, атрибуты (телевизор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микроволновая печь, сладости для праздничного стола и т.д.) плита, кухонный уголок, стол, посуда.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Мебель, атрибуты для оборудования домика, «детского сада», кукла – младенец, игрушечная коляска, сумки, различные предметы – заместители.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альбома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«Профессия моих родителей»,</a:t>
                      </a:r>
                    </a:p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«Я помогаю маме и папе»</a:t>
                      </a:r>
                    </a:p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«Моя семья на отдыхе»</a:t>
                      </a:r>
                    </a:p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«Я люблю свою семью»</a:t>
                      </a:r>
                    </a:p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«Мама, папа, я – спортивная семья»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Изготовление плаката «Наши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путешествия», Пошив скатертей,</a:t>
                      </a:r>
                    </a:p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 на самую красивую подушку,  Изготовление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родословной и герба своей семьи,</a:t>
                      </a:r>
                    </a:p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80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307091"/>
              </p:ext>
            </p:extLst>
          </p:nvPr>
        </p:nvGraphicFramePr>
        <p:xfrm>
          <a:off x="251520" y="188640"/>
          <a:ext cx="8784972" cy="6461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2166"/>
                <a:gridCol w="1416158"/>
                <a:gridCol w="1320146"/>
                <a:gridCol w="1728192"/>
                <a:gridCol w="1344148"/>
                <a:gridCol w="1464162"/>
              </a:tblGrid>
              <a:tr h="108012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Сюжетно – ролевая игра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 художественной литературы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Дидактические игры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РППС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Разное (прогулки,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экскурсии, тематические акции)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Привлечение родителей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1208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 игр</a:t>
                      </a:r>
                      <a:r>
                        <a:rPr lang="ru-RU" sz="15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тему; </a:t>
                      </a:r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«Город, в котором я живу»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«В библиотеке», «Парикмахерская», «На дорогах города»,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города», «Шоферы»,</a:t>
                      </a:r>
                    </a:p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«Магазин»,</a:t>
                      </a:r>
                    </a:p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«Больница»,</a:t>
                      </a:r>
                    </a:p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«Поликлиника»</a:t>
                      </a:r>
                    </a:p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«Театр»,</a:t>
                      </a:r>
                    </a:p>
                    <a:p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 стихов о городе, Т. Бокова</a:t>
                      </a:r>
                    </a:p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Родина </a:t>
                      </a:r>
                    </a:p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В. Орлов</a:t>
                      </a:r>
                    </a:p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Здравствуй,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Родина моя 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Олифиров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Главные слова М. Ильина, Е. Сегала «Машины на нашей улице»; А. Соколовского «Здравствуйте, товарищ, милиционер!»; М. Маркова «Про Топку-моряка»; Ф. Льва «Мы плывем на самоходке».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Силуэты», «Найди по описанию»,</a:t>
                      </a:r>
                    </a:p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«Моя любимая улица».,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собери герб города, 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«Где находится памятник?»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«Кто подберет больше слов»,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«Найди отличия»,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«Найди свой дом», «Почини здание»,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«Времена года в городе»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Изготовление альбомов с фотографиями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города, погоны милицейские, повязки дежурного, нагрудные (нарукавные) знаки, вывески «Милиция», «Пост ГАИ», «Бюро находок»; лепка из разноцветного пластилина судов с разными «огнями».</a:t>
                      </a: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 Моя малая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Родина –Выкса»</a:t>
                      </a:r>
                    </a:p>
                    <a:p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акции «Добро на ладошке»,</a:t>
                      </a:r>
                    </a:p>
                    <a:p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Оформление альбома "Родной город".</a:t>
                      </a:r>
                    </a:p>
                    <a:p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Викторина: "Люби и знай свой родной край".</a:t>
                      </a:r>
                    </a:p>
                    <a:p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Изготовления гербария Деревья нашей улицы»,</a:t>
                      </a:r>
                    </a:p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альбома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«Старая Выкса», Изготовление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фотоколлажа «Я по городу гуляю»,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Изготовление макета: «Мой город". Конкурс рисунков: "Город, что сердцу дорог«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Изготовление карты-схемы "Дорога из дома до детского сада".</a:t>
                      </a:r>
                    </a:p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66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612096"/>
              </p:ext>
            </p:extLst>
          </p:nvPr>
        </p:nvGraphicFramePr>
        <p:xfrm>
          <a:off x="251520" y="188640"/>
          <a:ext cx="8784972" cy="6370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2166"/>
                <a:gridCol w="1416158"/>
                <a:gridCol w="1320146"/>
                <a:gridCol w="1728192"/>
                <a:gridCol w="1344148"/>
                <a:gridCol w="1464162"/>
              </a:tblGrid>
              <a:tr h="1152128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Сюжетно – ролевая игра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 художественной литературы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Дидактические игры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РППС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Разное (прогулки,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экскурсии, тематические акции)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Привлечение родителей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12080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 сюжетно – ролевых игр на тему: «Моя страна»</a:t>
                      </a:r>
                    </a:p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Туристическое агентство « Радуга путешествий» </a:t>
                      </a:r>
                    </a:p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«Путешествие в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Нижний Новгород»;</a:t>
                      </a:r>
                    </a:p>
                    <a:p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«Путешествие в Москву»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 Михалков.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Кремлёвские звёзды 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Воронько.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Лучше нет родного края      Г.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Ладонщиков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Родная земля 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Родное гнёздышко 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Наша Родина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добрым утром! П. Г.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Юрмина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«Все работы хороши!»; С.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Баруздина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«Страна, где мы живем»; А.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Членова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«Как Алешка жил на Севере»; Б. Житкова «Что я видел?»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«Силуэты», «Найди по описанию»,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«Моя любимая улица».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«Наблюдатель» «Собери и назови флаги»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«Скажи красиво о России»,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«Нарисуем картинку словами»,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«Наш дом - Россия»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Д/и «Путешествие по поселку» Д/и «Собери герб»  Д/и «Наши эмоции»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альбомов  с фотографиями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города, 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изготовление атрибутов к игре (касса, деньги, билеты, фотоаппараты и т.д.), 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Изготовление гербария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«Цветы с нашей улицы»</a:t>
                      </a:r>
                    </a:p>
                    <a:p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Экскурсия по городу с использованием ИКТ.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Изготовление альбома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«Моя экскурсия по городу Нижний Новгород»,  «Где я был когда отдыхал в Москве»</a:t>
                      </a:r>
                    </a:p>
                    <a:p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Привлечение родителей к изготовлению атрибутов к играм.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0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710819"/>
              </p:ext>
            </p:extLst>
          </p:nvPr>
        </p:nvGraphicFramePr>
        <p:xfrm>
          <a:off x="179514" y="188640"/>
          <a:ext cx="8712966" cy="6355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129614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сюжетно – ролевой игры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 художественной литературы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Дидактические игры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РППС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Разное (прогулки, экскурсии, тематические акции)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Привлечение родителей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8536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 сюжетно – ролевых игр на тему: «Наша Армия»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«Строим корабль»;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«Моряки плывут на корабле по морю»; «Пограничники»; «Космонавты»;  «Военные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разведчики»; «Танкисты»;</a:t>
                      </a:r>
                    </a:p>
                    <a:p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«Боевая пехота»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«Богатыри»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 Халтурин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В. Матвеев.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«Звезды Побед»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Александр Прокофьев. Л. Кассиля «Памятник советскому солдату», В. Никольского «Что умеют танкисты» из книги «Солдатская школа», Я.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Длуголенского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«Что умеют солдаты» из книги «Не потеряйте 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знамя»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 "Военная техника" На суше, на море, в воздухе, налево. направо.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лишнее? "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Погоны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«, «Поставь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заплатку», «Кем я буду служить в армии?»;</a:t>
                      </a:r>
                    </a:p>
                    <a:p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«Что нужно артиллеристу»; «Кто защищает наши границы»;</a:t>
                      </a:r>
                    </a:p>
                    <a:p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«Составь карту»; «Отгадай военную профессию».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Изготовление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атрибутов на военную тематику (автоматы, сумки для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мед.сестер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и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т.д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фуражка капитана, бескозырки, гюйс-воротники, спасательный круг, медицинские инструменты, якорь, штурвал, бинокли, игрушечные рыбки, сети, ящик для рыбы, деньги.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Изготовление открыток ветеранам,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Развлечение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«Солдаты».</a:t>
                      </a:r>
                    </a:p>
                    <a:p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«День победы – 9 Мая»,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флешмоб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 Дню победы</a:t>
                      </a:r>
                    </a:p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Привлечение родителей к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изготовлению атрибутов, составление альбома о воинах-героях, </a:t>
                      </a:r>
                    </a:p>
                    <a:p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Изготовление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фотоколладжа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«Мой папа – солдат»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5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408711"/>
          </a:xfrm>
        </p:spPr>
        <p:txBody>
          <a:bodyPr/>
          <a:lstStyle/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«Игра – это творческая переработка пережитых впечатлений,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комбинирование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их и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построение из них новой действительности,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 отвечающей запросам и влечениям самого ребенка»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Л. С.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Выготский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000" i="1" dirty="0" smtClean="0"/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Дошкольный возраст – самое начало жизни ребенка, когда он только-только начинает осознавать себя личностью с собственным желаниями и возможностями и открывает для себя окружающий мир.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Психологи считают, что сюжетно - ролевая игра – это высшая форма развития детской игры, в дошкольном возрасте она выступает в роли ведущей деятельности.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Сюжетно - ролевые игры имеют большое значение в психическом развитии ребенка, они развивают произвольное внимание, память. Правила, обязательные при проведении игры, воспитывают у детей умение контролировать свое поведение, ограничивать свою импульсивность, способствуют тем самым формированию характера. Во время совместной игры со сверстниками дети учатся общению, умению учитывать желания и действия других, отстаивать свое мнение, умению настоять на своем, а также совместно строить и реализовывать планы. Исполняя различные роли, ребенок начинает охватывать все стороны различных видов деятельности, что, в свою очередь, помогает развивать мыслительную способность человека, воспринимать чужую точку зрения.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Играя в сюжетно - ролевую игру, вживаясь в какой-то образ, ребенок воспроизводит свои впечатления, переосмысливает и раскрывает их. Понимая, что игровая ситуация воображаема, дети тем не менее испытывают вполне реальные чувства и переживания и тем самым обогащают свой внутренний мир.</a:t>
            </a:r>
          </a:p>
          <a:p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404664"/>
            <a:ext cx="7272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нравственно - патриотических чувств у детей старшего дошкольного возраста посредством сюжетно – ролевой игры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1700" y="2981851"/>
            <a:ext cx="6336704" cy="341632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«Любовь к родному краю, к родной культуре, родной речи начинается с малого – с любви к своей семье, к своему жилищу, к своему детскому саду.</a:t>
            </a:r>
          </a:p>
          <a:p>
            <a:pPr algn="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 расширяясь, эта любовь переходит в любовь к Родине, ее истории, прошлому, настоящему, ко всему человечеству».</a:t>
            </a:r>
          </a:p>
          <a:p>
            <a:pPr algn="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Д.С. Лихачев</a:t>
            </a:r>
            <a:r>
              <a:rPr lang="ru-RU" dirty="0"/>
              <a:t>.</a:t>
            </a: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763688" y="2924944"/>
            <a:ext cx="6912768" cy="3473227"/>
          </a:xfrm>
          <a:prstGeom prst="snip2Diag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323528" y="1196753"/>
            <a:ext cx="2180952" cy="1872209"/>
          </a:xfrm>
          <a:prstGeom prst="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33884" y="1591632"/>
            <a:ext cx="2293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Научно-исследовательские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2504480" y="1070741"/>
            <a:ext cx="6315992" cy="1854204"/>
          </a:xfrm>
          <a:prstGeom prst="snip2DiagRect">
            <a:avLst>
              <a:gd name="adj1" fmla="val 0"/>
              <a:gd name="adj2" fmla="val 1666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411760" y="1070740"/>
            <a:ext cx="6840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 воспитать настоящего человека». В.А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Сухомлинский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Новицкая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М. Ю.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атриотическое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в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детском саду.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Маханева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М.Д.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«Нравственно-патриотическое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Козлова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С.А.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«Мой мир».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Комарова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Т.С.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«Народное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 в воспитании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детей».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116634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формирования личного вклада педагога в развитие образования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251520" y="3068962"/>
            <a:ext cx="2252960" cy="1440159"/>
          </a:xfrm>
          <a:prstGeom prst="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 flipH="1">
            <a:off x="251520" y="3381830"/>
            <a:ext cx="1678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условия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2504480" y="3068962"/>
            <a:ext cx="6315992" cy="2088231"/>
          </a:xfrm>
          <a:prstGeom prst="snip2Diag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771800" y="2597000"/>
            <a:ext cx="6048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соответствующей 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РППС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ФГООС ДО и возрастом детей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остановка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цели, разработка содержания образовательно – воспитательного процесса, составления плана работы;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оиск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эффективных методов работы с детьми;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ривлечение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родителей.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251520" y="5157192"/>
            <a:ext cx="2252960" cy="1440160"/>
          </a:xfrm>
          <a:prstGeom prst="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07504" y="5401089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 – педагогические условия </a:t>
            </a:r>
          </a:p>
        </p:txBody>
      </p:sp>
      <p:sp>
        <p:nvSpPr>
          <p:cNvPr id="15" name="Прямоугольник с двумя вырезанными противолежащими углами 14"/>
          <p:cNvSpPr/>
          <p:nvPr/>
        </p:nvSpPr>
        <p:spPr>
          <a:xfrm>
            <a:off x="2771800" y="5401090"/>
            <a:ext cx="6048672" cy="1052247"/>
          </a:xfrm>
          <a:prstGeom prst="snip2Diag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771800" y="5301209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бмен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опытом с коллегами ДОУ;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РМО;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профессиональных сетевых сообществах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77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435280" cy="4968552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содержании ФГОС ДО отмечается острая необходимость активизации процесса воспитания патриотизма дошкольника. Дети в этом возрасте очень любознательны, отзывчивы, восприимчивы. Они легко откликаются на все инициативы, умеют искренне сочувствовать и сопереживать. Для меня, как воспитателя это время благодатной почвы. Именно этот отрезок жизни человека является наиболее благоприятным для эмоционально - психологического воздействия на ребенка, так как его образы очень ярки и сильны, и поэтому они остаются в памяти надолго, а иногда и на всю жизнь, что очень важно в воспитании патриотизма. Так как игра - ведущий вид деятельности дошкольника, весь педагогический процесс в условиях дошкольного учреждения строится на игровой деятельности, то и воспитание нравственно-патриотических чувств возможно только при условии активного взаимодействия детей с окружающим миром эмоционально-практическим путем, т.е.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игру.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18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Теоретическое обоснование личного вклада педагога в развитие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124744"/>
            <a:ext cx="6779096" cy="5001419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Никто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учит маленького человека: «Будь равнодушным к людям, ломай деревья, попирай красоту, выше всего ставь свое личное». Все дело в одной, в очень важной закономерности нравственно-патриотического воспитания. Если человека учат добру - учат умело, умно, настойчиво, требовательно, в результате будет добро. Учат злу (очень редко, но бывает и так), в результате будет зло. Не учат ни добру, ни злу - все равно будет зло, потому,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человеком его надо воспитать».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Сухомлинский</a:t>
            </a:r>
          </a:p>
          <a:p>
            <a:pPr marL="0" indent="0" algn="r">
              <a:buNone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0" indent="0" algn="r">
              <a:buNone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7"/>
            <a:ext cx="1581150" cy="21907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9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педагогической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600201"/>
            <a:ext cx="7211144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воспитания, проявления нравственно -  патриотических чувств у детей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старшего дошкольного возраста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знания детей о родном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городе,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истории, основных достопримечательностях, культуре и традициях, окружающей природе.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 детей чувство привязанности и любви к семье, родному дому, детскому саду, городу, району,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стране.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 умение управлять своими чувствами, договариваться, избегать плохих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поступков.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Рассказывать детям о воинских наградах дедушек бабушек,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86268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Ведущая педагогическая идея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9"/>
            <a:ext cx="8219256" cy="40653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патриотических чувств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дошкольного возраста 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через сюжет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ролевую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игру как ведущую деятельность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старших дошкольников.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97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66131"/>
          </a:xfrm>
        </p:spPr>
        <p:txBody>
          <a:bodyPr/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в развитие образования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755576" y="1772816"/>
            <a:ext cx="2520280" cy="1152128"/>
          </a:xfrm>
          <a:prstGeom prst="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3923928" y="1772816"/>
            <a:ext cx="4824536" cy="1152128"/>
          </a:xfrm>
          <a:prstGeom prst="snip2Diag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899592" y="3501008"/>
            <a:ext cx="2376264" cy="1152128"/>
          </a:xfrm>
          <a:prstGeom prst="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3779912" y="3501008"/>
            <a:ext cx="4968552" cy="1152128"/>
          </a:xfrm>
          <a:prstGeom prst="snip2Diag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899592" y="5229200"/>
            <a:ext cx="2304256" cy="1152128"/>
          </a:xfrm>
          <a:prstGeom prst="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3923928" y="5229200"/>
            <a:ext cx="4824536" cy="1152128"/>
          </a:xfrm>
          <a:prstGeom prst="snip2Diag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55576" y="20608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592" y="378904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547260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аключительный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23928" y="1772816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зучение методической  литературы,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обработка, выбор способов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71543" y="3591506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азработка  и проведение системы сюжетно - ролевых игр.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7944" y="5229201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собственной деятельности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36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узел 3"/>
          <p:cNvSpPr/>
          <p:nvPr/>
        </p:nvSpPr>
        <p:spPr>
          <a:xfrm>
            <a:off x="3491880" y="2780928"/>
            <a:ext cx="2088232" cy="1872208"/>
          </a:xfrm>
          <a:prstGeom prst="flowChartConnector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692265" y="3006244"/>
            <a:ext cx="1671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по которой строится игра это: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3599892" y="404664"/>
            <a:ext cx="1872208" cy="1008112"/>
          </a:xfrm>
          <a:prstGeom prst="snip2Diag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6655026" y="2132856"/>
            <a:ext cx="1728192" cy="1440160"/>
          </a:xfrm>
          <a:prstGeom prst="snip2Diag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1259632" y="2132857"/>
            <a:ext cx="1656184" cy="1608276"/>
          </a:xfrm>
          <a:prstGeom prst="snip2Diag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6655026" y="4941168"/>
            <a:ext cx="1728192" cy="1440160"/>
          </a:xfrm>
          <a:prstGeom prst="snip2Diag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1259632" y="5157192"/>
            <a:ext cx="1656184" cy="1224136"/>
          </a:xfrm>
          <a:prstGeom prst="snip2Diag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563888" y="404667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Задумывание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сюжета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29637" y="2132856"/>
            <a:ext cx="15789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– обозначение - роль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44208" y="494117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259632" y="5264332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Пространство, которое мы организуем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с двумя вырезанными противолежащими углами 16"/>
          <p:cNvSpPr/>
          <p:nvPr/>
        </p:nvSpPr>
        <p:spPr>
          <a:xfrm>
            <a:off x="3923928" y="5264333"/>
            <a:ext cx="2016224" cy="1116996"/>
          </a:xfrm>
          <a:prstGeom prst="snip2Diag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115616" y="2132856"/>
            <a:ext cx="19442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Манера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артистичность, поступки,  которые создают образ идеала.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923928" y="5264334"/>
            <a:ext cx="18722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– самооценка на основе самоанализа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</p:txBody>
      </p:sp>
      <p:cxnSp>
        <p:nvCxnSpPr>
          <p:cNvPr id="21" name="Прямая со стрелкой 20"/>
          <p:cNvCxnSpPr>
            <a:stCxn id="4" idx="0"/>
          </p:cNvCxnSpPr>
          <p:nvPr/>
        </p:nvCxnSpPr>
        <p:spPr>
          <a:xfrm flipV="1">
            <a:off x="4535996" y="1556792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7"/>
          </p:cNvCxnSpPr>
          <p:nvPr/>
        </p:nvCxnSpPr>
        <p:spPr>
          <a:xfrm flipV="1">
            <a:off x="5274298" y="2594521"/>
            <a:ext cx="1169910" cy="460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4" idx="5"/>
          </p:cNvCxnSpPr>
          <p:nvPr/>
        </p:nvCxnSpPr>
        <p:spPr>
          <a:xfrm>
            <a:off x="5274298" y="4378957"/>
            <a:ext cx="1169910" cy="5622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4" idx="4"/>
          </p:cNvCxnSpPr>
          <p:nvPr/>
        </p:nvCxnSpPr>
        <p:spPr>
          <a:xfrm>
            <a:off x="4535996" y="465313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8" idx="3"/>
          </p:cNvCxnSpPr>
          <p:nvPr/>
        </p:nvCxnSpPr>
        <p:spPr>
          <a:xfrm flipH="1" flipV="1">
            <a:off x="3059832" y="2871520"/>
            <a:ext cx="648072" cy="2694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4" idx="3"/>
          </p:cNvCxnSpPr>
          <p:nvPr/>
        </p:nvCxnSpPr>
        <p:spPr>
          <a:xfrm flipH="1">
            <a:off x="2915816" y="4378957"/>
            <a:ext cx="881878" cy="778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98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36C09"/>
      </a:hlink>
      <a:folHlink>
        <a:srgbClr val="FFC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1498</Words>
  <Application>Microsoft Office PowerPoint</Application>
  <PresentationFormat>Экран (4:3)</PresentationFormat>
  <Paragraphs>200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1_Тема Office</vt:lpstr>
      <vt:lpstr>Презентация PowerPoint</vt:lpstr>
      <vt:lpstr>Презентация PowerPoint</vt:lpstr>
      <vt:lpstr>Презентация PowerPoint</vt:lpstr>
      <vt:lpstr>Актуальность</vt:lpstr>
      <vt:lpstr>Теоретическое обоснование личного вклада педагога в развитие образования</vt:lpstr>
      <vt:lpstr>Цели и задачи педагогической деятельности</vt:lpstr>
      <vt:lpstr>Ведущая педагогическая идея</vt:lpstr>
      <vt:lpstr>Деятельностный аспект вклада педагога в развитие образования</vt:lpstr>
      <vt:lpstr>Презентация PowerPoint</vt:lpstr>
      <vt:lpstr>Диапазон вклада педагога в развитие образования и степень его новизны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82</cp:revision>
  <dcterms:created xsi:type="dcterms:W3CDTF">2014-06-15T03:02:33Z</dcterms:created>
  <dcterms:modified xsi:type="dcterms:W3CDTF">2020-03-26T11:41:33Z</dcterms:modified>
</cp:coreProperties>
</file>